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955"/>
    <p:restoredTop sz="94664"/>
  </p:normalViewPr>
  <p:slideViewPr>
    <p:cSldViewPr snapToGrid="0" snapToObjects="1">
      <p:cViewPr>
        <p:scale>
          <a:sx n="160" d="100"/>
          <a:sy n="160" d="100"/>
        </p:scale>
        <p:origin x="-1136" y="-3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D46B9F-9B37-954B-9CC3-2F2E3E82AF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A86EC4-5F9E-CB44-8149-D02551A7C8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0DB59B-2F3F-1D4D-93DA-4A504203EC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D73AC-FDE0-FD4A-93AB-564290B99001}" type="datetimeFigureOut">
              <a:rPr lang="en-US" smtClean="0"/>
              <a:t>1/22/20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5F2AE4-86E3-9544-9EFD-6883B9629C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84FEB4-8051-6047-B976-B9CF37A03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FD733-7FFB-3B47-A7AB-D2E13953B2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3193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5CF94-91DE-9148-9D88-3FC748836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7ACCFF-85B0-474B-8369-A940731E88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38741B-F654-554D-9563-2D6E17474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D73AC-FDE0-FD4A-93AB-564290B99001}" type="datetimeFigureOut">
              <a:rPr lang="en-US" smtClean="0"/>
              <a:t>1/22/20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EBB507-51A8-834A-BD4A-2C5088B963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C9C877-08DD-8445-B245-B8F4AAD8DA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FD733-7FFB-3B47-A7AB-D2E13953B2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5392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E9D5E9D-B82E-CE4F-8CB0-DBB43491F4D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3C8A82-C297-3A46-B0C3-D4AB21D6ED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C2B993-D8AE-6248-A6DB-A9E899138A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D73AC-FDE0-FD4A-93AB-564290B99001}" type="datetimeFigureOut">
              <a:rPr lang="en-US" smtClean="0"/>
              <a:t>1/22/20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4B88A0-A149-A14E-A8B8-6EBAC7C8E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EBF695-1DAF-A14F-BDCC-9658085F5D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FD733-7FFB-3B47-A7AB-D2E13953B2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1600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B419A-9068-B647-9649-3D67A52BC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C7563D-DBD5-104E-B48E-D659F498C0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6AC70D-31F0-4E43-A0D8-B505A140FB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D73AC-FDE0-FD4A-93AB-564290B99001}" type="datetimeFigureOut">
              <a:rPr lang="en-US" smtClean="0"/>
              <a:t>1/22/20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CF52B1-1E9E-0D4A-8480-C59CBFB387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736714-5A01-D142-9067-69D09C727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FD733-7FFB-3B47-A7AB-D2E13953B2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9904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118637-AFAC-CA44-B3D4-53B4F96FFC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4ECDB6-D38A-2248-88A4-194DB2EC85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177E81-FE96-204C-A6DB-ED39B22382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D73AC-FDE0-FD4A-93AB-564290B99001}" type="datetimeFigureOut">
              <a:rPr lang="en-US" smtClean="0"/>
              <a:t>1/22/20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A8C1C3-085C-864B-A1D5-3059542BEE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BB54AC-98EB-C845-9A8A-CCC943154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FD733-7FFB-3B47-A7AB-D2E13953B2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203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4661C2-174B-B841-AC02-B523FB8E83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8A6948-AC2E-9146-BD6C-27E711DFDD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19A31D-2680-5741-8F1D-AFF177829F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3DAC87-68D0-BF4D-9D23-F743823094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D73AC-FDE0-FD4A-93AB-564290B99001}" type="datetimeFigureOut">
              <a:rPr lang="en-US" smtClean="0"/>
              <a:t>1/22/20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16EEF0-23F5-8640-9908-139E5CB54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81EE16-BBF1-304F-AB5C-BE43AC69B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FD733-7FFB-3B47-A7AB-D2E13953B2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6588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F50AD6-CE60-CC42-9CCA-3A609740D8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0DB204-359B-7A41-9B24-3BB8CD5C26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1C8048-2C11-3A4D-BC07-192F55CBBD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60C5537-3EE6-364D-A2E6-DA974F42DA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A84F7A7-FDB9-E848-BDAD-1F5B3775A8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2E79FC9-BE38-4142-841A-153B214A96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D73AC-FDE0-FD4A-93AB-564290B99001}" type="datetimeFigureOut">
              <a:rPr lang="en-US" smtClean="0"/>
              <a:t>1/22/20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167FC7D-9F8D-6644-9C0F-134957DB90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F8CC5A-CE8C-4846-8EB3-8AB30E779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FD733-7FFB-3B47-A7AB-D2E13953B2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5306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F05FC7-8E1F-9541-A0D2-0DA11D73C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BFAD56D-0A85-0D42-8709-8CBC78604A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D73AC-FDE0-FD4A-93AB-564290B99001}" type="datetimeFigureOut">
              <a:rPr lang="en-US" smtClean="0"/>
              <a:t>1/22/20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C3AFA2-5C68-1349-AD83-A416A6385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A323B0-D7D6-0941-BCC4-6C037AF39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FD733-7FFB-3B47-A7AB-D2E13953B2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598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77875E4-508E-2E40-9F25-0E26B258A1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D73AC-FDE0-FD4A-93AB-564290B99001}" type="datetimeFigureOut">
              <a:rPr lang="en-US" smtClean="0"/>
              <a:t>1/22/20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5FC401-5332-2F4A-A37F-30F20E8342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28DFED-52D9-AC4C-A638-6C7DD6A0D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FD733-7FFB-3B47-A7AB-D2E13953B2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1237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64A06-B837-4D43-8B57-990393F15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AD4EEE-BC75-C749-A3AC-F5660BD276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DE3C26-C9D5-F945-90E5-267A07A423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3728D8-1865-B041-9658-B3FAEFE9E9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D73AC-FDE0-FD4A-93AB-564290B99001}" type="datetimeFigureOut">
              <a:rPr lang="en-US" smtClean="0"/>
              <a:t>1/22/20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AC4BE5-E854-7D4C-870B-681D4D3B25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A95BAA-CAD5-E24D-A968-FFE9E198F1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FD733-7FFB-3B47-A7AB-D2E13953B2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24129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0C1A3-104F-D343-B49F-26F6243BE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B0FA4CF-CEFE-F446-BA5D-37417FE224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44A556-0006-6C4F-B472-3C85C34376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B1BB76-90E7-224C-9E1C-6B9BBAAB9B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D73AC-FDE0-FD4A-93AB-564290B99001}" type="datetimeFigureOut">
              <a:rPr lang="en-US" smtClean="0"/>
              <a:t>1/22/20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4BD1D1-A257-0B46-BBF1-9772B1306A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0FCF3F-B48A-9E43-B212-2359418FC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FD733-7FFB-3B47-A7AB-D2E13953B2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2356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0A0F38B-C558-DB4C-9800-9A663B76E2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471797-6C42-2444-8BE4-1A11D1751A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1A0529-7541-2B4C-939C-DE2ACF20341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8D73AC-FDE0-FD4A-93AB-564290B99001}" type="datetimeFigureOut">
              <a:rPr lang="en-US" smtClean="0"/>
              <a:t>1/22/20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6D2961-DB47-CB49-930F-AA7BCC62B9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E0AED6-2DC2-B14B-835B-6B1E17E46D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4FD733-7FFB-3B47-A7AB-D2E13953B2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814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rapezium 3">
                <a:extLst>
                  <a:ext uri="{FF2B5EF4-FFF2-40B4-BE49-F238E27FC236}">
                    <a16:creationId xmlns:a16="http://schemas.microsoft.com/office/drawing/2014/main" id="{2C1FF8FD-1594-C241-B586-031B57AA901B}"/>
                  </a:ext>
                </a:extLst>
              </p:cNvPr>
              <p:cNvSpPr/>
              <p:nvPr/>
            </p:nvSpPr>
            <p:spPr>
              <a:xfrm rot="5400000">
                <a:off x="2328441" y="1861687"/>
                <a:ext cx="1800879" cy="1758999"/>
              </a:xfrm>
              <a:prstGeom prst="trapezoid">
                <a:avLst/>
              </a:prstGeom>
              <a:ln>
                <a:noFill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r>
                  <a:rPr lang="en-US" dirty="0">
                    <a:latin typeface="Yu Gothic UI" panose="020B0500000000000000" pitchFamily="34" charset="-128"/>
                    <a:ea typeface="Yu Gothic UI" panose="020B0500000000000000" pitchFamily="34" charset="-128"/>
                  </a:rPr>
                  <a:t>Encoder</a:t>
                </a:r>
              </a:p>
              <a:p>
                <a:pPr algn="ctr"/>
                <a:endParaRPr lang="en-US" dirty="0">
                  <a:latin typeface="Yu Gothic UI" panose="020B0500000000000000" pitchFamily="34" charset="-128"/>
                  <a:ea typeface="Yu Gothic UI" panose="020B0500000000000000" pitchFamily="34" charset="-128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Yu Gothic UI" panose="020B0500000000000000" pitchFamily="34" charset="-128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Yu Gothic UI" panose="020B0500000000000000" pitchFamily="34" charset="-128"/>
                            </a:rPr>
                            <m:t>𝐸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Yu Gothic UI" panose="020B0500000000000000" pitchFamily="34" charset="-128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  <a:ea typeface="Yu Gothic UI" panose="020B0500000000000000" pitchFamily="34" charset="-128"/>
                        </a:rPr>
                        <m:t>𝑧</m:t>
                      </m:r>
                      <m:r>
                        <a:rPr lang="en-US" i="1">
                          <a:latin typeface="Cambria Math" panose="02040503050406030204" pitchFamily="18" charset="0"/>
                          <a:ea typeface="Yu Gothic UI" panose="020B0500000000000000" pitchFamily="34" charset="-128"/>
                        </a:rPr>
                        <m:t>|</m:t>
                      </m:r>
                      <m:r>
                        <a:rPr lang="en-US" i="1">
                          <a:latin typeface="Cambria Math" panose="02040503050406030204" pitchFamily="18" charset="0"/>
                          <a:ea typeface="Yu Gothic UI" panose="020B0500000000000000" pitchFamily="34" charset="-128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  <a:ea typeface="Yu Gothic UI" panose="020B0500000000000000" pitchFamily="34" charset="-128"/>
                        </a:rPr>
                        <m:t>)</m:t>
                      </m:r>
                    </m:oMath>
                  </m:oMathPara>
                </a14:m>
                <a:endParaRPr lang="en-US" dirty="0">
                  <a:latin typeface="Yu Gothic UI" panose="020B0500000000000000" pitchFamily="34" charset="-128"/>
                  <a:ea typeface="Yu Gothic UI" panose="020B0500000000000000" pitchFamily="34" charset="-128"/>
                </a:endParaRPr>
              </a:p>
            </p:txBody>
          </p:sp>
        </mc:Choice>
        <mc:Fallback xmlns="">
          <p:sp>
            <p:nvSpPr>
              <p:cNvPr id="4" name="Trapezium 3">
                <a:extLst>
                  <a:ext uri="{FF2B5EF4-FFF2-40B4-BE49-F238E27FC236}">
                    <a16:creationId xmlns:a16="http://schemas.microsoft.com/office/drawing/2014/main" id="{2C1FF8FD-1594-C241-B586-031B57AA90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2328441" y="1861687"/>
                <a:ext cx="1800879" cy="1758999"/>
              </a:xfrm>
              <a:prstGeom prst="trapezoid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rapezium 4">
                <a:extLst>
                  <a:ext uri="{FF2B5EF4-FFF2-40B4-BE49-F238E27FC236}">
                    <a16:creationId xmlns:a16="http://schemas.microsoft.com/office/drawing/2014/main" id="{0C2F58D1-C253-ED41-BBFF-E3B481AA2AEB}"/>
                  </a:ext>
                </a:extLst>
              </p:cNvPr>
              <p:cNvSpPr/>
              <p:nvPr/>
            </p:nvSpPr>
            <p:spPr>
              <a:xfrm rot="16200000">
                <a:off x="7988692" y="1791095"/>
                <a:ext cx="1800879" cy="1758999"/>
              </a:xfrm>
              <a:prstGeom prst="trapezoid">
                <a:avLst/>
              </a:prstGeom>
              <a:ln>
                <a:noFill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vert="vert" rtlCol="0" anchor="ctr"/>
              <a:lstStyle/>
              <a:p>
                <a:pPr algn="ctr"/>
                <a:r>
                  <a:rPr lang="en-US" dirty="0">
                    <a:latin typeface="Yu Gothic UI" panose="020B0500000000000000" pitchFamily="34" charset="-128"/>
                    <a:ea typeface="Yu Gothic UI" panose="020B0500000000000000" pitchFamily="34" charset="-128"/>
                  </a:rPr>
                  <a:t>Decoder</a:t>
                </a:r>
              </a:p>
              <a:p>
                <a:pPr algn="ctr"/>
                <a:endParaRPr lang="en-US" dirty="0">
                  <a:latin typeface="Yu Gothic UI" panose="020B0500000000000000" pitchFamily="34" charset="-128"/>
                  <a:ea typeface="Yu Gothic UI" panose="020B0500000000000000" pitchFamily="34" charset="-128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Yu Gothic UI" panose="020B0500000000000000" pitchFamily="34" charset="-128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Yu Gothic UI" panose="020B0500000000000000" pitchFamily="34" charset="-128"/>
                            </a:rPr>
                            <m:t>𝐷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Yu Gothic UI" panose="020B0500000000000000" pitchFamily="34" charset="-128"/>
                        </a:rPr>
                        <m:t>(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Yu Gothic UI" panose="020B0500000000000000" pitchFamily="34" charset="-128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Yu Gothic UI" panose="020B0500000000000000" pitchFamily="34" charset="-128"/>
                            </a:rPr>
                            <m:t>′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Yu Gothic UI" panose="020B0500000000000000" pitchFamily="34" charset="-128"/>
                        </a:rPr>
                        <m:t>|</m:t>
                      </m:r>
                      <m:r>
                        <a:rPr lang="en-US" i="1">
                          <a:latin typeface="Cambria Math" panose="02040503050406030204" pitchFamily="18" charset="0"/>
                          <a:ea typeface="Yu Gothic UI" panose="020B0500000000000000" pitchFamily="34" charset="-128"/>
                        </a:rPr>
                        <m:t>𝑧</m:t>
                      </m:r>
                      <m:r>
                        <a:rPr lang="en-US" i="1">
                          <a:latin typeface="Cambria Math" panose="02040503050406030204" pitchFamily="18" charset="0"/>
                          <a:ea typeface="Yu Gothic UI" panose="020B0500000000000000" pitchFamily="34" charset="-128"/>
                        </a:rPr>
                        <m:t>)</m:t>
                      </m:r>
                    </m:oMath>
                  </m:oMathPara>
                </a14:m>
                <a:endParaRPr lang="en-US" dirty="0">
                  <a:latin typeface="Yu Gothic UI" panose="020B0500000000000000" pitchFamily="34" charset="-128"/>
                  <a:ea typeface="Yu Gothic UI" panose="020B0500000000000000" pitchFamily="34" charset="-128"/>
                </a:endParaRPr>
              </a:p>
            </p:txBody>
          </p:sp>
        </mc:Choice>
        <mc:Fallback xmlns="">
          <p:sp>
            <p:nvSpPr>
              <p:cNvPr id="5" name="Trapezium 4">
                <a:extLst>
                  <a:ext uri="{FF2B5EF4-FFF2-40B4-BE49-F238E27FC236}">
                    <a16:creationId xmlns:a16="http://schemas.microsoft.com/office/drawing/2014/main" id="{0C2F58D1-C253-ED41-BBFF-E3B481AA2A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7988692" y="1791095"/>
                <a:ext cx="1800879" cy="1758999"/>
              </a:xfrm>
              <a:prstGeom prst="trapezoid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0DDB820A-583D-9841-AD9C-EB00A7F49A5E}"/>
                  </a:ext>
                </a:extLst>
              </p:cNvPr>
              <p:cNvSpPr/>
              <p:nvPr/>
            </p:nvSpPr>
            <p:spPr>
              <a:xfrm>
                <a:off x="4674437" y="1215362"/>
                <a:ext cx="372969" cy="1375719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0DDB820A-583D-9841-AD9C-EB00A7F49A5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4437" y="1215362"/>
                <a:ext cx="372969" cy="137571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D5D7F130-F8C6-2444-B8C2-5446BC89C976}"/>
                  </a:ext>
                </a:extLst>
              </p:cNvPr>
              <p:cNvSpPr/>
              <p:nvPr/>
            </p:nvSpPr>
            <p:spPr>
              <a:xfrm>
                <a:off x="4670876" y="2883174"/>
                <a:ext cx="372969" cy="1375719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D5D7F130-F8C6-2444-B8C2-5446BC89C9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0876" y="2883174"/>
                <a:ext cx="372969" cy="137571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C34DCD38-AC7C-534B-B03A-891648676B01}"/>
                  </a:ext>
                </a:extLst>
              </p:cNvPr>
              <p:cNvSpPr/>
              <p:nvPr/>
            </p:nvSpPr>
            <p:spPr>
              <a:xfrm>
                <a:off x="5560295" y="2150729"/>
                <a:ext cx="1513872" cy="1039732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dirty="0">
                  <a:latin typeface="Yu Gothic UI" panose="020B0500000000000000" pitchFamily="34" charset="-128"/>
                  <a:ea typeface="Yu Gothic UI" panose="020B0500000000000000" pitchFamily="34" charset="-128"/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C34DCD38-AC7C-534B-B03A-891648676B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0295" y="2150729"/>
                <a:ext cx="1513872" cy="10397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C186EFFD-3868-524A-83E8-D53AA325E7E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51251"/>
          <a:stretch/>
        </p:blipFill>
        <p:spPr>
          <a:xfrm>
            <a:off x="636237" y="2028428"/>
            <a:ext cx="1430116" cy="140057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A02AB1A-722F-C54E-ADB6-C563AA3581F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1251"/>
          <a:stretch/>
        </p:blipFill>
        <p:spPr>
          <a:xfrm>
            <a:off x="10125647" y="1970308"/>
            <a:ext cx="1430116" cy="1400572"/>
          </a:xfrm>
          <a:prstGeom prst="rect">
            <a:avLst/>
          </a:prstGeom>
        </p:spPr>
      </p:pic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6CE6042E-99CE-E04B-AE78-571740FC67AC}"/>
              </a:ext>
            </a:extLst>
          </p:cNvPr>
          <p:cNvSpPr/>
          <p:nvPr/>
        </p:nvSpPr>
        <p:spPr>
          <a:xfrm>
            <a:off x="2146852" y="424246"/>
            <a:ext cx="7895645" cy="3972825"/>
          </a:xfrm>
          <a:prstGeom prst="roundRect">
            <a:avLst/>
          </a:prstGeom>
          <a:noFill/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b="1" dirty="0">
                <a:solidFill>
                  <a:schemeClr val="tx1"/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VARIATIONAL AUTO ENCODER</a:t>
            </a:r>
          </a:p>
        </p:txBody>
      </p:sp>
    </p:spTree>
    <p:extLst>
      <p:ext uri="{BB962C8B-B14F-4D97-AF65-F5344CB8AC3E}">
        <p14:creationId xmlns:p14="http://schemas.microsoft.com/office/powerpoint/2010/main" val="7923397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Rounded Rectangle 326">
            <a:extLst>
              <a:ext uri="{FF2B5EF4-FFF2-40B4-BE49-F238E27FC236}">
                <a16:creationId xmlns:a16="http://schemas.microsoft.com/office/drawing/2014/main" id="{24C30007-5825-5042-B6CB-406B3B759821}"/>
              </a:ext>
            </a:extLst>
          </p:cNvPr>
          <p:cNvSpPr/>
          <p:nvPr/>
        </p:nvSpPr>
        <p:spPr>
          <a:xfrm>
            <a:off x="1516646" y="424246"/>
            <a:ext cx="9968172" cy="5777771"/>
          </a:xfrm>
          <a:prstGeom prst="roundRect">
            <a:avLst/>
          </a:prstGeom>
          <a:solidFill>
            <a:schemeClr val="tx1">
              <a:alpha val="50000"/>
            </a:schemeClr>
          </a:solidFill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b="1" dirty="0">
                <a:solidFill>
                  <a:schemeClr val="bg1"/>
                </a:solidFill>
                <a:latin typeface="Ubuntu Mono derivative Powerlin" panose="020B0509030602030204" pitchFamily="49" charset="0"/>
                <a:ea typeface="Yu Gothic UI" panose="020B0500000000000000" pitchFamily="34" charset="-128"/>
              </a:rPr>
              <a:t>AGENT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157DCC4-4544-BB47-83AD-AD5AE51E13DB}"/>
              </a:ext>
            </a:extLst>
          </p:cNvPr>
          <p:cNvSpPr/>
          <p:nvPr/>
        </p:nvSpPr>
        <p:spPr>
          <a:xfrm>
            <a:off x="1932726" y="3280276"/>
            <a:ext cx="3786225" cy="2539439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  <a:effectLst>
            <a:reflection endPos="0" dir="5400000" sy="-100000" algn="bl" rotWithShape="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r"/>
            <a:r>
              <a:rPr lang="en-US" dirty="0">
                <a:latin typeface="Ubuntu Mono derivative Powerlin" panose="020B0509030602030204" pitchFamily="49" charset="0"/>
                <a:ea typeface="Yu Gothic UI" panose="020B0500000000000000" pitchFamily="34" charset="-128"/>
              </a:rPr>
              <a:t>VISION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C95AC545-A38B-C14A-BDBB-9364D82C13D8}"/>
              </a:ext>
            </a:extLst>
          </p:cNvPr>
          <p:cNvSpPr/>
          <p:nvPr/>
        </p:nvSpPr>
        <p:spPr>
          <a:xfrm>
            <a:off x="6812694" y="3280277"/>
            <a:ext cx="3847070" cy="2539439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  <a:effectLst>
            <a:reflection endPos="0" dist="50800" dir="5400000" sy="-100000" algn="bl" rotWithShape="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r"/>
            <a:r>
              <a:rPr lang="en-US" dirty="0">
                <a:latin typeface="Ubuntu Mono derivative Powerlin" panose="020B0509030602030204" pitchFamily="49" charset="0"/>
                <a:ea typeface="Yu Gothic UI" panose="020B0500000000000000" pitchFamily="34" charset="-128"/>
              </a:rPr>
              <a:t>MEMORY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FA2029AE-88B8-AC41-A63E-20961681A8A7}"/>
              </a:ext>
            </a:extLst>
          </p:cNvPr>
          <p:cNvSpPr/>
          <p:nvPr/>
        </p:nvSpPr>
        <p:spPr>
          <a:xfrm>
            <a:off x="2592705" y="1304761"/>
            <a:ext cx="7968204" cy="1323109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  <a:effectLst>
            <a:reflection endPos="0" dist="50800" dir="5400000" sy="-100000" algn="bl" rotWithShape="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dirty="0">
                <a:latin typeface="Ubuntu Mono derivative Powerlin" panose="020B0509030602030204" pitchFamily="49" charset="0"/>
                <a:ea typeface="Yu Gothic UI" panose="020B0500000000000000" pitchFamily="34" charset="-128"/>
              </a:rPr>
              <a:t>CONTROLLER</a:t>
            </a: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3DF9FA6C-B28B-0F4E-8C11-682501292877}"/>
              </a:ext>
            </a:extLst>
          </p:cNvPr>
          <p:cNvSpPr/>
          <p:nvPr/>
        </p:nvSpPr>
        <p:spPr>
          <a:xfrm>
            <a:off x="141448" y="2292519"/>
            <a:ext cx="693196" cy="1081655"/>
          </a:xfrm>
          <a:prstGeom prst="roundRect">
            <a:avLst/>
          </a:prstGeom>
          <a:solidFill>
            <a:schemeClr val="accent6">
              <a:alpha val="51000"/>
            </a:schemeClr>
          </a:solidFill>
          <a:ln>
            <a:noFill/>
          </a:ln>
          <a:effectLst>
            <a:reflection endPos="0" dist="50800" dir="5400000" sy="-100000" algn="bl" rotWithShape="0"/>
            <a:softEdge rad="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Ubuntu Mono derivative Powerlin" panose="020B0509030602030204" pitchFamily="49" charset="0"/>
                <a:ea typeface="Yu Gothic UI" panose="020B0500000000000000" pitchFamily="34" charset="-128"/>
              </a:rPr>
              <a:t>ENV</a:t>
            </a:r>
          </a:p>
        </p:txBody>
      </p:sp>
      <p:cxnSp>
        <p:nvCxnSpPr>
          <p:cNvPr id="47" name="Straight Arrow Connector 29">
            <a:extLst>
              <a:ext uri="{FF2B5EF4-FFF2-40B4-BE49-F238E27FC236}">
                <a16:creationId xmlns:a16="http://schemas.microsoft.com/office/drawing/2014/main" id="{5AA13972-CEB7-0841-9277-F4D42B7923D6}"/>
              </a:ext>
            </a:extLst>
          </p:cNvPr>
          <p:cNvCxnSpPr>
            <a:cxnSpLocks/>
            <a:endCxn id="46" idx="0"/>
          </p:cNvCxnSpPr>
          <p:nvPr/>
        </p:nvCxnSpPr>
        <p:spPr>
          <a:xfrm rot="10800000" flipV="1">
            <a:off x="488047" y="584887"/>
            <a:ext cx="2312823" cy="1707632"/>
          </a:xfrm>
          <a:prstGeom prst="curvedConnector2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29">
            <a:extLst>
              <a:ext uri="{FF2B5EF4-FFF2-40B4-BE49-F238E27FC236}">
                <a16:creationId xmlns:a16="http://schemas.microsoft.com/office/drawing/2014/main" id="{49E5A8FD-D7D0-8540-AA96-BE69B9822CA9}"/>
              </a:ext>
            </a:extLst>
          </p:cNvPr>
          <p:cNvCxnSpPr>
            <a:cxnSpLocks/>
          </p:cNvCxnSpPr>
          <p:nvPr/>
        </p:nvCxnSpPr>
        <p:spPr>
          <a:xfrm rot="5400000">
            <a:off x="9002645" y="4079043"/>
            <a:ext cx="3311613" cy="1397809"/>
          </a:xfrm>
          <a:prstGeom prst="curvedConnector3">
            <a:avLst>
              <a:gd name="adj1" fmla="val 100000"/>
            </a:avLst>
          </a:prstGeom>
          <a:ln>
            <a:solidFill>
              <a:schemeClr val="accent6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29">
            <a:extLst>
              <a:ext uri="{FF2B5EF4-FFF2-40B4-BE49-F238E27FC236}">
                <a16:creationId xmlns:a16="http://schemas.microsoft.com/office/drawing/2014/main" id="{E5612845-4E0C-E441-A611-CC5C9277D07E}"/>
              </a:ext>
            </a:extLst>
          </p:cNvPr>
          <p:cNvCxnSpPr>
            <a:cxnSpLocks/>
          </p:cNvCxnSpPr>
          <p:nvPr/>
        </p:nvCxnSpPr>
        <p:spPr>
          <a:xfrm rot="16200000" flipV="1">
            <a:off x="9324077" y="1088869"/>
            <a:ext cx="2537253" cy="1529292"/>
          </a:xfrm>
          <a:prstGeom prst="curvedConnector3">
            <a:avLst>
              <a:gd name="adj1" fmla="val 100325"/>
            </a:avLst>
          </a:prstGeom>
          <a:ln>
            <a:solidFill>
              <a:schemeClr val="accent6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29">
            <a:extLst>
              <a:ext uri="{FF2B5EF4-FFF2-40B4-BE49-F238E27FC236}">
                <a16:creationId xmlns:a16="http://schemas.microsoft.com/office/drawing/2014/main" id="{868B7F5F-4555-7545-AA58-250B4EAA6D66}"/>
              </a:ext>
            </a:extLst>
          </p:cNvPr>
          <p:cNvCxnSpPr>
            <a:cxnSpLocks/>
          </p:cNvCxnSpPr>
          <p:nvPr/>
        </p:nvCxnSpPr>
        <p:spPr>
          <a:xfrm flipH="1">
            <a:off x="2800867" y="584887"/>
            <a:ext cx="7027188" cy="1"/>
          </a:xfrm>
          <a:prstGeom prst="straightConnector1">
            <a:avLst/>
          </a:prstGeom>
          <a:ln>
            <a:solidFill>
              <a:schemeClr val="accent6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Arrow Connector 29">
            <a:extLst>
              <a:ext uri="{FF2B5EF4-FFF2-40B4-BE49-F238E27FC236}">
                <a16:creationId xmlns:a16="http://schemas.microsoft.com/office/drawing/2014/main" id="{B7CF2FD0-C9B4-114F-811B-084503E7091E}"/>
              </a:ext>
            </a:extLst>
          </p:cNvPr>
          <p:cNvCxnSpPr>
            <a:cxnSpLocks/>
          </p:cNvCxnSpPr>
          <p:nvPr/>
        </p:nvCxnSpPr>
        <p:spPr>
          <a:xfrm rot="16200000" flipV="1">
            <a:off x="6785849" y="5589222"/>
            <a:ext cx="1322112" cy="169241"/>
          </a:xfrm>
          <a:prstGeom prst="curvedConnector4">
            <a:avLst>
              <a:gd name="adj1" fmla="val 258"/>
              <a:gd name="adj2" fmla="val 575801"/>
            </a:avLst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29">
            <a:extLst>
              <a:ext uri="{FF2B5EF4-FFF2-40B4-BE49-F238E27FC236}">
                <a16:creationId xmlns:a16="http://schemas.microsoft.com/office/drawing/2014/main" id="{453FA4A1-4656-4147-8E3A-4D00F25B3303}"/>
              </a:ext>
            </a:extLst>
          </p:cNvPr>
          <p:cNvCxnSpPr>
            <a:cxnSpLocks/>
          </p:cNvCxnSpPr>
          <p:nvPr/>
        </p:nvCxnSpPr>
        <p:spPr>
          <a:xfrm flipH="1">
            <a:off x="6576806" y="584885"/>
            <a:ext cx="2" cy="1099884"/>
          </a:xfrm>
          <a:prstGeom prst="straightConnector1">
            <a:avLst/>
          </a:prstGeom>
          <a:ln>
            <a:solidFill>
              <a:schemeClr val="accent6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TextBox 157">
            <a:extLst>
              <a:ext uri="{FF2B5EF4-FFF2-40B4-BE49-F238E27FC236}">
                <a16:creationId xmlns:a16="http://schemas.microsoft.com/office/drawing/2014/main" id="{F5B82A25-5DFD-E345-BEC0-B43EE5C9CDA1}"/>
              </a:ext>
            </a:extLst>
          </p:cNvPr>
          <p:cNvSpPr txBox="1"/>
          <p:nvPr/>
        </p:nvSpPr>
        <p:spPr>
          <a:xfrm>
            <a:off x="6576806" y="806324"/>
            <a:ext cx="14169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  <a:latin typeface="Ubuntu Mono derivative Powerlin" panose="020B0509030602030204" pitchFamily="49" charset="0"/>
                <a:ea typeface="Yu Gothic UI" panose="020B0500000000000000" pitchFamily="34" charset="-128"/>
              </a:rPr>
              <a:t>a’</a:t>
            </a:r>
          </a:p>
        </p:txBody>
      </p:sp>
      <p:cxnSp>
        <p:nvCxnSpPr>
          <p:cNvPr id="159" name="Straight Arrow Connector 29">
            <a:extLst>
              <a:ext uri="{FF2B5EF4-FFF2-40B4-BE49-F238E27FC236}">
                <a16:creationId xmlns:a16="http://schemas.microsoft.com/office/drawing/2014/main" id="{29894F25-22C6-6647-B0B1-D7080086813E}"/>
              </a:ext>
            </a:extLst>
          </p:cNvPr>
          <p:cNvCxnSpPr>
            <a:cxnSpLocks/>
            <a:stCxn id="46" idx="2"/>
            <a:endCxn id="167" idx="2"/>
          </p:cNvCxnSpPr>
          <p:nvPr/>
        </p:nvCxnSpPr>
        <p:spPr>
          <a:xfrm rot="16200000" flipH="1">
            <a:off x="656205" y="3206014"/>
            <a:ext cx="1388301" cy="1724619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67" name="Trapezium 166">
                <a:extLst>
                  <a:ext uri="{FF2B5EF4-FFF2-40B4-BE49-F238E27FC236}">
                    <a16:creationId xmlns:a16="http://schemas.microsoft.com/office/drawing/2014/main" id="{2AD91488-E863-EE42-83EC-08CE7018DB0B}"/>
                  </a:ext>
                </a:extLst>
              </p:cNvPr>
              <p:cNvSpPr/>
              <p:nvPr/>
            </p:nvSpPr>
            <p:spPr>
              <a:xfrm rot="5400000">
                <a:off x="2214272" y="4318054"/>
                <a:ext cx="885628" cy="888842"/>
              </a:xfrm>
              <a:prstGeom prst="trapezoid">
                <a:avLst/>
              </a:prstGeom>
              <a:ln>
                <a:noFill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r>
                  <a:rPr lang="en-US" sz="1400" dirty="0">
                    <a:latin typeface="Ubuntu Mono derivative Powerlin" panose="020B0509030602030204" pitchFamily="49" charset="0"/>
                    <a:ea typeface="Yu Gothic UI" panose="020B0500000000000000" pitchFamily="34" charset="-128"/>
                  </a:rPr>
                  <a:t>Encoder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  <a:ea typeface="Yu Gothic UI" panose="020B0500000000000000" pitchFamily="34" charset="-128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Yu Gothic UI" panose="020B0500000000000000" pitchFamily="34" charset="-128"/>
                            </a:rPr>
                            <m:t>𝐸</m:t>
                          </m:r>
                        </m:e>
                        <m:sub>
                          <m:r>
                            <a:rPr lang="en-US" sz="1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  <a:ea typeface="Yu Gothic UI" panose="020B0500000000000000" pitchFamily="34" charset="-128"/>
                        </a:rPr>
                        <m:t>(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Yu Gothic UI" panose="020B0500000000000000" pitchFamily="34" charset="-128"/>
                        </a:rPr>
                        <m:t>𝑧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Yu Gothic UI" panose="020B0500000000000000" pitchFamily="34" charset="-128"/>
                        </a:rPr>
                        <m:t>|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Yu Gothic UI" panose="020B0500000000000000" pitchFamily="34" charset="-128"/>
                        </a:rPr>
                        <m:t>𝑥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Yu Gothic UI" panose="020B0500000000000000" pitchFamily="34" charset="-128"/>
                        </a:rPr>
                        <m:t>)</m:t>
                      </m:r>
                    </m:oMath>
                  </m:oMathPara>
                </a14:m>
                <a:endParaRPr lang="en-US" sz="1400" dirty="0">
                  <a:latin typeface="Ubuntu Mono derivative Powerlin" panose="020B0509030602030204" pitchFamily="49" charset="0"/>
                  <a:ea typeface="Yu Gothic UI" panose="020B0500000000000000" pitchFamily="34" charset="-128"/>
                </a:endParaRPr>
              </a:p>
            </p:txBody>
          </p:sp>
        </mc:Choice>
        <mc:Fallback>
          <p:sp>
            <p:nvSpPr>
              <p:cNvPr id="167" name="Trapezium 166">
                <a:extLst>
                  <a:ext uri="{FF2B5EF4-FFF2-40B4-BE49-F238E27FC236}">
                    <a16:creationId xmlns:a16="http://schemas.microsoft.com/office/drawing/2014/main" id="{2AD91488-E863-EE42-83EC-08CE7018DB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2214272" y="4318054"/>
                <a:ext cx="885628" cy="888842"/>
              </a:xfrm>
              <a:prstGeom prst="trapezoid">
                <a:avLst/>
              </a:prstGeom>
              <a:blipFill>
                <a:blip r:embed="rId2"/>
                <a:stretch>
                  <a:fillRect l="-563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9" name="TextBox 168">
            <a:extLst>
              <a:ext uri="{FF2B5EF4-FFF2-40B4-BE49-F238E27FC236}">
                <a16:creationId xmlns:a16="http://schemas.microsoft.com/office/drawing/2014/main" id="{624DE8C0-2DBC-5248-B725-849234328B73}"/>
              </a:ext>
            </a:extLst>
          </p:cNvPr>
          <p:cNvSpPr txBox="1"/>
          <p:nvPr/>
        </p:nvSpPr>
        <p:spPr>
          <a:xfrm>
            <a:off x="482458" y="4613428"/>
            <a:ext cx="14169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Ubuntu Mono derivative Powerlin" panose="020B0509030602030204" pitchFamily="49" charset="0"/>
                <a:ea typeface="Yu Gothic UI" panose="020B0500000000000000" pitchFamily="34" charset="-128"/>
              </a:rPr>
              <a:t>observation</a:t>
            </a:r>
          </a:p>
        </p:txBody>
      </p:sp>
      <p:cxnSp>
        <p:nvCxnSpPr>
          <p:cNvPr id="174" name="Straight Arrow Connector 29">
            <a:extLst>
              <a:ext uri="{FF2B5EF4-FFF2-40B4-BE49-F238E27FC236}">
                <a16:creationId xmlns:a16="http://schemas.microsoft.com/office/drawing/2014/main" id="{206F94E2-E280-104C-8871-F9A604D567C8}"/>
              </a:ext>
            </a:extLst>
          </p:cNvPr>
          <p:cNvCxnSpPr>
            <a:cxnSpLocks/>
            <a:stCxn id="321" idx="0"/>
          </p:cNvCxnSpPr>
          <p:nvPr/>
        </p:nvCxnSpPr>
        <p:spPr>
          <a:xfrm flipV="1">
            <a:off x="3811821" y="1987893"/>
            <a:ext cx="0" cy="2543998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Arrow Connector 29">
            <a:extLst>
              <a:ext uri="{FF2B5EF4-FFF2-40B4-BE49-F238E27FC236}">
                <a16:creationId xmlns:a16="http://schemas.microsoft.com/office/drawing/2014/main" id="{7A84F234-5E49-234F-970D-CE64CCA963D8}"/>
              </a:ext>
            </a:extLst>
          </p:cNvPr>
          <p:cNvCxnSpPr>
            <a:cxnSpLocks/>
          </p:cNvCxnSpPr>
          <p:nvPr/>
        </p:nvCxnSpPr>
        <p:spPr>
          <a:xfrm>
            <a:off x="3823673" y="3932726"/>
            <a:ext cx="3530922" cy="478814"/>
          </a:xfrm>
          <a:prstGeom prst="bentConnector3">
            <a:avLst>
              <a:gd name="adj1" fmla="val 72519"/>
            </a:avLst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3" name="Rectangle 202">
            <a:extLst>
              <a:ext uri="{FF2B5EF4-FFF2-40B4-BE49-F238E27FC236}">
                <a16:creationId xmlns:a16="http://schemas.microsoft.com/office/drawing/2014/main" id="{3C463A4B-64D0-A049-BF78-E2A5BD8F3F45}"/>
              </a:ext>
            </a:extLst>
          </p:cNvPr>
          <p:cNvSpPr/>
          <p:nvPr/>
        </p:nvSpPr>
        <p:spPr>
          <a:xfrm>
            <a:off x="7870683" y="3798766"/>
            <a:ext cx="628815" cy="175447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Ubuntu Mono derivative Powerlin" panose="020B0509030602030204" pitchFamily="49" charset="0"/>
                <a:ea typeface="Yu Gothic UI" panose="020B0500000000000000" pitchFamily="34" charset="-128"/>
              </a:rPr>
              <a:t>LSTM</a:t>
            </a:r>
          </a:p>
        </p:txBody>
      </p:sp>
      <p:sp>
        <p:nvSpPr>
          <p:cNvPr id="204" name="Rectangle 203">
            <a:extLst>
              <a:ext uri="{FF2B5EF4-FFF2-40B4-BE49-F238E27FC236}">
                <a16:creationId xmlns:a16="http://schemas.microsoft.com/office/drawing/2014/main" id="{9A4482C7-BE37-9D40-8469-75AF83C82130}"/>
              </a:ext>
            </a:extLst>
          </p:cNvPr>
          <p:cNvSpPr/>
          <p:nvPr/>
        </p:nvSpPr>
        <p:spPr>
          <a:xfrm>
            <a:off x="8668734" y="4077850"/>
            <a:ext cx="473350" cy="124884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Ubuntu Mono derivative Powerlin" panose="020B0509030602030204" pitchFamily="49" charset="0"/>
                <a:ea typeface="Yu Gothic UI" panose="020B0500000000000000" pitchFamily="34" charset="-128"/>
              </a:rPr>
              <a:t>Mix</a:t>
            </a:r>
          </a:p>
        </p:txBody>
      </p:sp>
      <p:cxnSp>
        <p:nvCxnSpPr>
          <p:cNvPr id="205" name="Straight Arrow Connector 29">
            <a:extLst>
              <a:ext uri="{FF2B5EF4-FFF2-40B4-BE49-F238E27FC236}">
                <a16:creationId xmlns:a16="http://schemas.microsoft.com/office/drawing/2014/main" id="{16B1222C-724A-9544-85C9-7841D0A3FC77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7844966" y="3768280"/>
            <a:ext cx="234476" cy="295448"/>
          </a:xfrm>
          <a:prstGeom prst="curvedConnector4">
            <a:avLst>
              <a:gd name="adj1" fmla="val -122087"/>
              <a:gd name="adj2" fmla="val 182573"/>
            </a:avLst>
          </a:prstGeom>
          <a:ln>
            <a:solidFill>
              <a:schemeClr val="accent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Arrow Connector 29">
            <a:extLst>
              <a:ext uri="{FF2B5EF4-FFF2-40B4-BE49-F238E27FC236}">
                <a16:creationId xmlns:a16="http://schemas.microsoft.com/office/drawing/2014/main" id="{FAE63C32-438C-3D42-891F-33894DE50268}"/>
              </a:ext>
            </a:extLst>
          </p:cNvPr>
          <p:cNvCxnSpPr>
            <a:cxnSpLocks/>
          </p:cNvCxnSpPr>
          <p:nvPr/>
        </p:nvCxnSpPr>
        <p:spPr>
          <a:xfrm flipH="1" flipV="1">
            <a:off x="7832867" y="2346428"/>
            <a:ext cx="2" cy="1155857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5" name="Rectangle 224">
            <a:extLst>
              <a:ext uri="{FF2B5EF4-FFF2-40B4-BE49-F238E27FC236}">
                <a16:creationId xmlns:a16="http://schemas.microsoft.com/office/drawing/2014/main" id="{20D5F77A-44C0-3E48-8CD7-0C11F63CE771}"/>
              </a:ext>
            </a:extLst>
          </p:cNvPr>
          <p:cNvSpPr/>
          <p:nvPr/>
        </p:nvSpPr>
        <p:spPr>
          <a:xfrm>
            <a:off x="2918925" y="1755914"/>
            <a:ext cx="6007687" cy="59051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Ubuntu Mono derivative Powerlin" panose="020B0509030602030204" pitchFamily="49" charset="0"/>
                <a:ea typeface="Yu Gothic UI" panose="020B0500000000000000" pitchFamily="34" charset="-128"/>
              </a:rPr>
              <a:t>linear controller (</a:t>
            </a:r>
            <a:r>
              <a:rPr lang="en-US" sz="1400" dirty="0" err="1">
                <a:latin typeface="Ubuntu Mono derivative Powerlin" panose="020B0509030602030204" pitchFamily="49" charset="0"/>
                <a:ea typeface="Yu Gothic UI" panose="020B0500000000000000" pitchFamily="34" charset="-128"/>
              </a:rPr>
              <a:t>equn</a:t>
            </a:r>
            <a:r>
              <a:rPr lang="en-US" sz="1400" dirty="0">
                <a:latin typeface="Ubuntu Mono derivative Powerlin" panose="020B0509030602030204" pitchFamily="49" charset="0"/>
                <a:ea typeface="Yu Gothic UI" panose="020B0500000000000000" pitchFamily="34" charset="-128"/>
              </a:rPr>
              <a:t>!)</a:t>
            </a:r>
          </a:p>
          <a:p>
            <a:pPr algn="ctr"/>
            <a:r>
              <a:rPr lang="en-US" sz="1400" dirty="0" err="1">
                <a:latin typeface="Ubuntu Mono derivative Powerlin" panose="020B0509030602030204" pitchFamily="49" charset="0"/>
                <a:ea typeface="Yu Gothic UI" panose="020B0500000000000000" pitchFamily="34" charset="-128"/>
              </a:rPr>
              <a:t>aaaa</a:t>
            </a:r>
            <a:r>
              <a:rPr lang="en-US" sz="1400" dirty="0">
                <a:latin typeface="Ubuntu Mono derivative Powerlin" panose="020B0509030602030204" pitchFamily="49" charset="0"/>
                <a:ea typeface="Yu Gothic UI" panose="020B0500000000000000" pitchFamily="34" charset="-128"/>
              </a:rPr>
              <a:t>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32" name="Trapezium 231">
                <a:extLst>
                  <a:ext uri="{FF2B5EF4-FFF2-40B4-BE49-F238E27FC236}">
                    <a16:creationId xmlns:a16="http://schemas.microsoft.com/office/drawing/2014/main" id="{5474F784-554B-2D48-A2D3-B190566CD0C7}"/>
                  </a:ext>
                </a:extLst>
              </p:cNvPr>
              <p:cNvSpPr/>
              <p:nvPr/>
            </p:nvSpPr>
            <p:spPr>
              <a:xfrm rot="16200000">
                <a:off x="4551955" y="4261590"/>
                <a:ext cx="938679" cy="1005056"/>
              </a:xfrm>
              <a:prstGeom prst="trapezoid">
                <a:avLst/>
              </a:prstGeom>
              <a:ln>
                <a:noFill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vert="vert" rtlCol="0" anchor="ctr"/>
              <a:lstStyle/>
              <a:p>
                <a:pPr algn="ctr"/>
                <a:r>
                  <a:rPr lang="en-US" sz="1400" dirty="0">
                    <a:latin typeface="Ubuntu Mono derivative Powerlin" panose="020B0509030602030204" pitchFamily="49" charset="0"/>
                    <a:ea typeface="Yu Gothic UI" panose="020B0500000000000000" pitchFamily="34" charset="-128"/>
                  </a:rPr>
                  <a:t>Decoder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  <a:ea typeface="Yu Gothic UI" panose="020B0500000000000000" pitchFamily="34" charset="-128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Yu Gothic UI" panose="020B0500000000000000" pitchFamily="34" charset="-128"/>
                            </a:rPr>
                            <m:t>𝐷</m:t>
                          </m:r>
                        </m:e>
                        <m:sub>
                          <m:r>
                            <a:rPr lang="en-US" sz="1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  <a:ea typeface="Yu Gothic UI" panose="020B0500000000000000" pitchFamily="34" charset="-128"/>
                        </a:rPr>
                        <m:t>(</m:t>
                      </m:r>
                      <m:sSup>
                        <m:s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Yu Gothic UI" panose="020B0500000000000000" pitchFamily="34" charset="-128"/>
                            </a:rPr>
                            <m:t>𝑥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Yu Gothic UI" panose="020B0500000000000000" pitchFamily="34" charset="-128"/>
                            </a:rPr>
                            <m:t>′</m:t>
                          </m:r>
                        </m:sup>
                      </m:sSup>
                      <m:r>
                        <a:rPr lang="en-US" sz="1400" b="0" i="1" smtClean="0">
                          <a:latin typeface="Cambria Math" panose="02040503050406030204" pitchFamily="18" charset="0"/>
                          <a:ea typeface="Yu Gothic UI" panose="020B0500000000000000" pitchFamily="34" charset="-128"/>
                        </a:rPr>
                        <m:t>|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Yu Gothic UI" panose="020B0500000000000000" pitchFamily="34" charset="-128"/>
                        </a:rPr>
                        <m:t>𝑧</m:t>
                      </m:r>
                      <m:r>
                        <a:rPr lang="en-US" sz="1400" i="1">
                          <a:latin typeface="Cambria Math" panose="02040503050406030204" pitchFamily="18" charset="0"/>
                          <a:ea typeface="Yu Gothic UI" panose="020B0500000000000000" pitchFamily="34" charset="-128"/>
                        </a:rPr>
                        <m:t>)</m:t>
                      </m:r>
                    </m:oMath>
                  </m:oMathPara>
                </a14:m>
                <a:endParaRPr lang="en-US" sz="1400" dirty="0">
                  <a:latin typeface="Ubuntu Mono derivative Powerlin" panose="020B0509030602030204" pitchFamily="49" charset="0"/>
                  <a:ea typeface="Yu Gothic UI" panose="020B0500000000000000" pitchFamily="34" charset="-128"/>
                </a:endParaRPr>
              </a:p>
            </p:txBody>
          </p:sp>
        </mc:Choice>
        <mc:Fallback>
          <p:sp>
            <p:nvSpPr>
              <p:cNvPr id="232" name="Trapezium 231">
                <a:extLst>
                  <a:ext uri="{FF2B5EF4-FFF2-40B4-BE49-F238E27FC236}">
                    <a16:creationId xmlns:a16="http://schemas.microsoft.com/office/drawing/2014/main" id="{5474F784-554B-2D48-A2D3-B190566CD0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4551955" y="4261590"/>
                <a:ext cx="938679" cy="1005056"/>
              </a:xfrm>
              <a:prstGeom prst="trapezoid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7" name="Rectangle 266">
                <a:extLst>
                  <a:ext uri="{FF2B5EF4-FFF2-40B4-BE49-F238E27FC236}">
                    <a16:creationId xmlns:a16="http://schemas.microsoft.com/office/drawing/2014/main" id="{BD9C379F-EA41-A84C-8AAC-EE693430C1EE}"/>
                  </a:ext>
                </a:extLst>
              </p:cNvPr>
              <p:cNvSpPr/>
              <p:nvPr/>
            </p:nvSpPr>
            <p:spPr>
              <a:xfrm>
                <a:off x="9292494" y="3866298"/>
                <a:ext cx="272585" cy="521718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US" sz="1400" dirty="0">
                  <a:latin typeface="Ubuntu Mono derivative Powerlin" panose="020B0509030602030204" pitchFamily="49" charset="0"/>
                  <a:ea typeface="Yu Gothic UI" panose="020B0500000000000000" pitchFamily="34" charset="-128"/>
                </a:endParaRPr>
              </a:p>
            </p:txBody>
          </p:sp>
        </mc:Choice>
        <mc:Fallback>
          <p:sp>
            <p:nvSpPr>
              <p:cNvPr id="267" name="Rectangle 266">
                <a:extLst>
                  <a:ext uri="{FF2B5EF4-FFF2-40B4-BE49-F238E27FC236}">
                    <a16:creationId xmlns:a16="http://schemas.microsoft.com/office/drawing/2014/main" id="{BD9C379F-EA41-A84C-8AAC-EE693430C1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2494" y="3866298"/>
                <a:ext cx="272585" cy="52171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8" name="Rectangle 267">
                <a:extLst>
                  <a:ext uri="{FF2B5EF4-FFF2-40B4-BE49-F238E27FC236}">
                    <a16:creationId xmlns:a16="http://schemas.microsoft.com/office/drawing/2014/main" id="{FDB9110C-C684-5041-99F8-C49A378368AB}"/>
                  </a:ext>
                </a:extLst>
              </p:cNvPr>
              <p:cNvSpPr/>
              <p:nvPr/>
            </p:nvSpPr>
            <p:spPr>
              <a:xfrm>
                <a:off x="9292494" y="4444429"/>
                <a:ext cx="272585" cy="542329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en-US" sz="1400" dirty="0">
                  <a:latin typeface="Ubuntu Mono derivative Powerlin" panose="020B0509030602030204" pitchFamily="49" charset="0"/>
                  <a:ea typeface="Yu Gothic UI" panose="020B0500000000000000" pitchFamily="34" charset="-128"/>
                </a:endParaRPr>
              </a:p>
            </p:txBody>
          </p:sp>
        </mc:Choice>
        <mc:Fallback>
          <p:sp>
            <p:nvSpPr>
              <p:cNvPr id="268" name="Rectangle 267">
                <a:extLst>
                  <a:ext uri="{FF2B5EF4-FFF2-40B4-BE49-F238E27FC236}">
                    <a16:creationId xmlns:a16="http://schemas.microsoft.com/office/drawing/2014/main" id="{FDB9110C-C684-5041-99F8-C49A378368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2494" y="4444429"/>
                <a:ext cx="272585" cy="542329"/>
              </a:xfrm>
              <a:prstGeom prst="rect">
                <a:avLst/>
              </a:prstGeom>
              <a:blipFill>
                <a:blip r:embed="rId5"/>
                <a:stretch>
                  <a:fillRect l="-476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9" name="Rectangle 268">
                <a:extLst>
                  <a:ext uri="{FF2B5EF4-FFF2-40B4-BE49-F238E27FC236}">
                    <a16:creationId xmlns:a16="http://schemas.microsoft.com/office/drawing/2014/main" id="{0A08F919-4BDD-7E4C-A7B8-8520034F56F6}"/>
                  </a:ext>
                </a:extLst>
              </p:cNvPr>
              <p:cNvSpPr/>
              <p:nvPr/>
            </p:nvSpPr>
            <p:spPr>
              <a:xfrm>
                <a:off x="9296104" y="5046021"/>
                <a:ext cx="272585" cy="542329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en-US" sz="1400" dirty="0">
                  <a:latin typeface="Ubuntu Mono derivative Powerlin" panose="020B0509030602030204" pitchFamily="49" charset="0"/>
                  <a:ea typeface="Yu Gothic UI" panose="020B0500000000000000" pitchFamily="34" charset="-128"/>
                </a:endParaRPr>
              </a:p>
            </p:txBody>
          </p:sp>
        </mc:Choice>
        <mc:Fallback>
          <p:sp>
            <p:nvSpPr>
              <p:cNvPr id="269" name="Rectangle 268">
                <a:extLst>
                  <a:ext uri="{FF2B5EF4-FFF2-40B4-BE49-F238E27FC236}">
                    <a16:creationId xmlns:a16="http://schemas.microsoft.com/office/drawing/2014/main" id="{0A08F919-4BDD-7E4C-A7B8-8520034F56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6104" y="5046021"/>
                <a:ext cx="272585" cy="542329"/>
              </a:xfrm>
              <a:prstGeom prst="rect">
                <a:avLst/>
              </a:prstGeom>
              <a:blipFill>
                <a:blip r:embed="rId6"/>
                <a:stretch>
                  <a:fillRect l="-476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0" name="Rectangle 269">
                <a:extLst>
                  <a:ext uri="{FF2B5EF4-FFF2-40B4-BE49-F238E27FC236}">
                    <a16:creationId xmlns:a16="http://schemas.microsoft.com/office/drawing/2014/main" id="{CBF8D99C-2FFA-1340-97AC-4CA5B2CD43C1}"/>
                  </a:ext>
                </a:extLst>
              </p:cNvPr>
              <p:cNvSpPr/>
              <p:nvPr/>
            </p:nvSpPr>
            <p:spPr>
              <a:xfrm>
                <a:off x="9695237" y="4465040"/>
                <a:ext cx="244513" cy="521718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1400" dirty="0">
                  <a:latin typeface="Ubuntu Mono derivative Powerlin" panose="020B0509030602030204" pitchFamily="49" charset="0"/>
                  <a:ea typeface="Yu Gothic UI" panose="020B0500000000000000" pitchFamily="34" charset="-128"/>
                </a:endParaRPr>
              </a:p>
            </p:txBody>
          </p:sp>
        </mc:Choice>
        <mc:Fallback>
          <p:sp>
            <p:nvSpPr>
              <p:cNvPr id="270" name="Rectangle 269">
                <a:extLst>
                  <a:ext uri="{FF2B5EF4-FFF2-40B4-BE49-F238E27FC236}">
                    <a16:creationId xmlns:a16="http://schemas.microsoft.com/office/drawing/2014/main" id="{CBF8D99C-2FFA-1340-97AC-4CA5B2CD43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95237" y="4465040"/>
                <a:ext cx="244513" cy="521718"/>
              </a:xfrm>
              <a:prstGeom prst="rect">
                <a:avLst/>
              </a:prstGeom>
              <a:blipFill>
                <a:blip r:embed="rId7"/>
                <a:stretch>
                  <a:fillRect r="-1428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0" name="TextBox 279">
            <a:extLst>
              <a:ext uri="{FF2B5EF4-FFF2-40B4-BE49-F238E27FC236}">
                <a16:creationId xmlns:a16="http://schemas.microsoft.com/office/drawing/2014/main" id="{477F8FFC-5B3A-2446-A616-8C0DE4ACF77F}"/>
              </a:ext>
            </a:extLst>
          </p:cNvPr>
          <p:cNvSpPr txBox="1"/>
          <p:nvPr/>
        </p:nvSpPr>
        <p:spPr>
          <a:xfrm>
            <a:off x="7493709" y="2801390"/>
            <a:ext cx="3391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2"/>
                </a:solidFill>
                <a:latin typeface="Ubuntu Mono derivative Powerlin" panose="020B0509030602030204" pitchFamily="49" charset="0"/>
                <a:ea typeface="Yu Gothic UI" panose="020B0500000000000000" pitchFamily="34" charset="-128"/>
              </a:rPr>
              <a:t>h’</a:t>
            </a:r>
          </a:p>
        </p:txBody>
      </p:sp>
      <p:sp>
        <p:nvSpPr>
          <p:cNvPr id="281" name="TextBox 280">
            <a:extLst>
              <a:ext uri="{FF2B5EF4-FFF2-40B4-BE49-F238E27FC236}">
                <a16:creationId xmlns:a16="http://schemas.microsoft.com/office/drawing/2014/main" id="{817715EA-6BF5-0F4C-8295-00B65A5B6283}"/>
              </a:ext>
            </a:extLst>
          </p:cNvPr>
          <p:cNvSpPr txBox="1"/>
          <p:nvPr/>
        </p:nvSpPr>
        <p:spPr>
          <a:xfrm>
            <a:off x="7140262" y="3621229"/>
            <a:ext cx="5046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2"/>
                </a:solidFill>
                <a:latin typeface="Ubuntu Mono derivative Powerlin" panose="020B0509030602030204" pitchFamily="49" charset="0"/>
                <a:ea typeface="Yu Gothic UI" panose="020B0500000000000000" pitchFamily="34" charset="-128"/>
              </a:rPr>
              <a:t>h, c</a:t>
            </a:r>
          </a:p>
        </p:txBody>
      </p:sp>
      <p:sp>
        <p:nvSpPr>
          <p:cNvPr id="282" name="TextBox 281">
            <a:extLst>
              <a:ext uri="{FF2B5EF4-FFF2-40B4-BE49-F238E27FC236}">
                <a16:creationId xmlns:a16="http://schemas.microsoft.com/office/drawing/2014/main" id="{D6A812B3-866B-BE4D-B82C-BCF82A69BAFB}"/>
              </a:ext>
            </a:extLst>
          </p:cNvPr>
          <p:cNvSpPr txBox="1"/>
          <p:nvPr/>
        </p:nvSpPr>
        <p:spPr>
          <a:xfrm>
            <a:off x="8068339" y="3482729"/>
            <a:ext cx="703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2"/>
                </a:solidFill>
                <a:latin typeface="Ubuntu Mono derivative Powerlin" panose="020B0509030602030204" pitchFamily="49" charset="0"/>
                <a:ea typeface="Yu Gothic UI" panose="020B0500000000000000" pitchFamily="34" charset="-128"/>
              </a:rPr>
              <a:t>h’, c’</a:t>
            </a:r>
          </a:p>
        </p:txBody>
      </p:sp>
      <p:sp>
        <p:nvSpPr>
          <p:cNvPr id="283" name="TextBox 282">
            <a:extLst>
              <a:ext uri="{FF2B5EF4-FFF2-40B4-BE49-F238E27FC236}">
                <a16:creationId xmlns:a16="http://schemas.microsoft.com/office/drawing/2014/main" id="{85AFCA65-4BE7-2245-B2B6-1D03B9D02E64}"/>
              </a:ext>
            </a:extLst>
          </p:cNvPr>
          <p:cNvSpPr txBox="1"/>
          <p:nvPr/>
        </p:nvSpPr>
        <p:spPr>
          <a:xfrm>
            <a:off x="446275" y="1534392"/>
            <a:ext cx="14169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6"/>
                </a:solidFill>
                <a:latin typeface="Ubuntu Mono derivative Powerlin" panose="020B0509030602030204" pitchFamily="49" charset="0"/>
                <a:ea typeface="Yu Gothic UI" panose="020B0500000000000000" pitchFamily="34" charset="-128"/>
              </a:rPr>
              <a:t>a</a:t>
            </a:r>
          </a:p>
        </p:txBody>
      </p:sp>
      <p:sp>
        <p:nvSpPr>
          <p:cNvPr id="296" name="TextBox 295">
            <a:extLst>
              <a:ext uri="{FF2B5EF4-FFF2-40B4-BE49-F238E27FC236}">
                <a16:creationId xmlns:a16="http://schemas.microsoft.com/office/drawing/2014/main" id="{EEC8E95C-609E-AE4B-83FB-82897C6394DE}"/>
              </a:ext>
            </a:extLst>
          </p:cNvPr>
          <p:cNvSpPr txBox="1"/>
          <p:nvPr/>
        </p:nvSpPr>
        <p:spPr>
          <a:xfrm>
            <a:off x="675420" y="1153278"/>
            <a:ext cx="14169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6"/>
                </a:solidFill>
                <a:latin typeface="Ubuntu Mono derivative Powerlin" panose="020B0509030602030204" pitchFamily="49" charset="0"/>
                <a:ea typeface="Yu Gothic UI" panose="020B0500000000000000" pitchFamily="34" charset="-128"/>
              </a:rPr>
              <a:t>a’</a:t>
            </a:r>
          </a:p>
        </p:txBody>
      </p:sp>
      <p:cxnSp>
        <p:nvCxnSpPr>
          <p:cNvPr id="310" name="Straight Connector 298">
            <a:extLst>
              <a:ext uri="{FF2B5EF4-FFF2-40B4-BE49-F238E27FC236}">
                <a16:creationId xmlns:a16="http://schemas.microsoft.com/office/drawing/2014/main" id="{F2A3D6EC-F40C-284A-936E-F10A2DD39D91}"/>
              </a:ext>
            </a:extLst>
          </p:cNvPr>
          <p:cNvCxnSpPr>
            <a:cxnSpLocks/>
          </p:cNvCxnSpPr>
          <p:nvPr/>
        </p:nvCxnSpPr>
        <p:spPr>
          <a:xfrm>
            <a:off x="5292036" y="4771874"/>
            <a:ext cx="51076" cy="268885"/>
          </a:xfrm>
          <a:prstGeom prst="straightConnector1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3" name="Half-frame 312">
            <a:extLst>
              <a:ext uri="{FF2B5EF4-FFF2-40B4-BE49-F238E27FC236}">
                <a16:creationId xmlns:a16="http://schemas.microsoft.com/office/drawing/2014/main" id="{83DDFBAF-D381-F649-97A4-3789D63F0E20}"/>
              </a:ext>
            </a:extLst>
          </p:cNvPr>
          <p:cNvSpPr/>
          <p:nvPr/>
        </p:nvSpPr>
        <p:spPr>
          <a:xfrm rot="15876669">
            <a:off x="712118" y="1460373"/>
            <a:ext cx="163109" cy="158361"/>
          </a:xfrm>
          <a:prstGeom prst="half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>
              <a:solidFill>
                <a:schemeClr val="tx1"/>
              </a:solidFill>
              <a:latin typeface="Ubuntu Mono derivative Powerlin" panose="020B0509030602030204" pitchFamily="49" charset="0"/>
              <a:ea typeface="Yu Gothic UI" panose="020B0500000000000000" pitchFamily="34" charset="-128"/>
            </a:endParaRPr>
          </a:p>
        </p:txBody>
      </p:sp>
      <p:sp>
        <p:nvSpPr>
          <p:cNvPr id="315" name="Half-frame 314">
            <a:extLst>
              <a:ext uri="{FF2B5EF4-FFF2-40B4-BE49-F238E27FC236}">
                <a16:creationId xmlns:a16="http://schemas.microsoft.com/office/drawing/2014/main" id="{B17F2236-1A9E-334E-8748-FB254FCCB49D}"/>
              </a:ext>
            </a:extLst>
          </p:cNvPr>
          <p:cNvSpPr/>
          <p:nvPr/>
        </p:nvSpPr>
        <p:spPr>
          <a:xfrm rot="15876669">
            <a:off x="7602086" y="3484237"/>
            <a:ext cx="163109" cy="158361"/>
          </a:xfrm>
          <a:prstGeom prst="half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>
              <a:solidFill>
                <a:schemeClr val="tx1"/>
              </a:solidFill>
              <a:latin typeface="Ubuntu Mono derivative Powerlin" panose="020B0509030602030204" pitchFamily="49" charset="0"/>
              <a:ea typeface="Yu Gothic UI" panose="020B0500000000000000" pitchFamily="34" charset="-128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21" name="Rectangle 320">
                <a:extLst>
                  <a:ext uri="{FF2B5EF4-FFF2-40B4-BE49-F238E27FC236}">
                    <a16:creationId xmlns:a16="http://schemas.microsoft.com/office/drawing/2014/main" id="{97996890-8A44-F34B-85EC-71F9CA926777}"/>
                  </a:ext>
                </a:extLst>
              </p:cNvPr>
              <p:cNvSpPr/>
              <p:nvPr/>
            </p:nvSpPr>
            <p:spPr>
              <a:xfrm>
                <a:off x="3132603" y="4531891"/>
                <a:ext cx="1358436" cy="454868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latin typeface="Ubuntu Mono derivative Powerlin" panose="020B0509030602030204" pitchFamily="49" charset="0"/>
                    <a:ea typeface="Yu Gothic UI" panose="020B0500000000000000" pitchFamily="34" charset="-128"/>
                  </a:rPr>
                  <a:t>Latent space</a:t>
                </a:r>
                <a:endParaRPr lang="en-US" sz="1400" i="1" dirty="0">
                  <a:latin typeface="Ubuntu Mono derivative Powerlin" panose="020B0509030602030204" pitchFamily="49" charset="0"/>
                  <a:ea typeface="Yu Gothic UI" panose="020B0500000000000000" pitchFamily="34" charset="-128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US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𝒩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sz="1400" dirty="0">
                    <a:latin typeface="Ubuntu Mono derivative Powerlin" panose="020B0509030602030204" pitchFamily="49" charset="0"/>
                    <a:ea typeface="Yu Gothic UI" panose="020B0500000000000000" pitchFamily="34" charset="-128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en-US" sz="1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</m:oMath>
                </a14:m>
                <a:endParaRPr lang="en-US" sz="1400" dirty="0">
                  <a:latin typeface="Ubuntu Mono derivative Powerlin" panose="020B0509030602030204" pitchFamily="49" charset="0"/>
                  <a:ea typeface="Yu Gothic UI" panose="020B0500000000000000" pitchFamily="34" charset="-128"/>
                </a:endParaRPr>
              </a:p>
            </p:txBody>
          </p:sp>
        </mc:Choice>
        <mc:Fallback>
          <p:sp>
            <p:nvSpPr>
              <p:cNvPr id="321" name="Rectangle 320">
                <a:extLst>
                  <a:ext uri="{FF2B5EF4-FFF2-40B4-BE49-F238E27FC236}">
                    <a16:creationId xmlns:a16="http://schemas.microsoft.com/office/drawing/2014/main" id="{97996890-8A44-F34B-85EC-71F9CA9267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2603" y="4531891"/>
                <a:ext cx="1358436" cy="454868"/>
              </a:xfrm>
              <a:prstGeom prst="rect">
                <a:avLst/>
              </a:prstGeom>
              <a:blipFill>
                <a:blip r:embed="rId8"/>
                <a:stretch>
                  <a:fillRect t="-8108" b="-1891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22" name="Picture 321">
            <a:extLst>
              <a:ext uri="{FF2B5EF4-FFF2-40B4-BE49-F238E27FC236}">
                <a16:creationId xmlns:a16="http://schemas.microsoft.com/office/drawing/2014/main" id="{4BDF8982-C969-C348-B6F5-1D454D79717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4329" y="2720860"/>
            <a:ext cx="488779" cy="591721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41E79F77-48EE-EB43-BA26-4C5D22AE5787}"/>
              </a:ext>
            </a:extLst>
          </p:cNvPr>
          <p:cNvSpPr txBox="1"/>
          <p:nvPr/>
        </p:nvSpPr>
        <p:spPr>
          <a:xfrm>
            <a:off x="3788366" y="2803618"/>
            <a:ext cx="14169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  <a:latin typeface="Ubuntu Mono derivative Powerlin" panose="020B0509030602030204" pitchFamily="49" charset="0"/>
                <a:ea typeface="Yu Gothic UI" panose="020B0500000000000000" pitchFamily="34" charset="-128"/>
              </a:rPr>
              <a:t>latent space</a:t>
            </a:r>
          </a:p>
        </p:txBody>
      </p:sp>
    </p:spTree>
    <p:extLst>
      <p:ext uri="{BB962C8B-B14F-4D97-AF65-F5344CB8AC3E}">
        <p14:creationId xmlns:p14="http://schemas.microsoft.com/office/powerpoint/2010/main" val="41516681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E206D993-09C4-454C-BA55-07F9077B2373}"/>
              </a:ext>
            </a:extLst>
          </p:cNvPr>
          <p:cNvSpPr/>
          <p:nvPr/>
        </p:nvSpPr>
        <p:spPr>
          <a:xfrm>
            <a:off x="2948513" y="1171333"/>
            <a:ext cx="2277875" cy="794627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  <a:effectLst>
            <a:reflection endPos="0" dist="50800" dir="5400000" sy="-100000" algn="bl" rotWithShape="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dirty="0">
                <a:latin typeface="Yu Gothic UI" panose="020B0500000000000000" pitchFamily="34" charset="-128"/>
                <a:ea typeface="Yu Gothic UI" panose="020B0500000000000000" pitchFamily="34" charset="-128"/>
              </a:rPr>
              <a:t>VISION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0F41CC45-D0A5-344C-977D-529EF157FA42}"/>
              </a:ext>
            </a:extLst>
          </p:cNvPr>
          <p:cNvSpPr/>
          <p:nvPr/>
        </p:nvSpPr>
        <p:spPr>
          <a:xfrm>
            <a:off x="2948513" y="4266546"/>
            <a:ext cx="8251332" cy="794627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  <a:effectLst>
            <a:reflection endPos="0" dist="50800" dir="5400000" sy="-100000" algn="bl" rotWithShape="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dirty="0">
                <a:latin typeface="Yu Gothic UI" panose="020B0500000000000000" pitchFamily="34" charset="-128"/>
                <a:ea typeface="Yu Gothic UI" panose="020B0500000000000000" pitchFamily="34" charset="-128"/>
              </a:rPr>
              <a:t>CONTROLLER</a:t>
            </a:r>
          </a:p>
        </p:txBody>
      </p:sp>
      <p:cxnSp>
        <p:nvCxnSpPr>
          <p:cNvPr id="4" name="Straight Arrow Connector 29">
            <a:extLst>
              <a:ext uri="{FF2B5EF4-FFF2-40B4-BE49-F238E27FC236}">
                <a16:creationId xmlns:a16="http://schemas.microsoft.com/office/drawing/2014/main" id="{0214E4F7-0958-3B44-A29E-1865FBB3A3A3}"/>
              </a:ext>
            </a:extLst>
          </p:cNvPr>
          <p:cNvCxnSpPr>
            <a:cxnSpLocks/>
            <a:stCxn id="2" idx="2"/>
          </p:cNvCxnSpPr>
          <p:nvPr/>
        </p:nvCxnSpPr>
        <p:spPr>
          <a:xfrm>
            <a:off x="4087451" y="1965960"/>
            <a:ext cx="0" cy="2300586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8DC7B35-A349-504F-A36E-AC2E304A0747}"/>
              </a:ext>
            </a:extLst>
          </p:cNvPr>
          <p:cNvSpPr/>
          <p:nvPr/>
        </p:nvSpPr>
        <p:spPr>
          <a:xfrm>
            <a:off x="6365326" y="1171333"/>
            <a:ext cx="2277875" cy="794627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  <a:effectLst>
            <a:reflection endPos="0" dist="50800" dir="5400000" sy="-100000" algn="bl" rotWithShape="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dirty="0">
                <a:latin typeface="Yu Gothic UI" panose="020B0500000000000000" pitchFamily="34" charset="-128"/>
                <a:ea typeface="Yu Gothic UI" panose="020B0500000000000000" pitchFamily="34" charset="-128"/>
              </a:rPr>
              <a:t>MEMORY</a:t>
            </a:r>
          </a:p>
        </p:txBody>
      </p:sp>
      <p:cxnSp>
        <p:nvCxnSpPr>
          <p:cNvPr id="10" name="Straight Arrow Connector 29">
            <a:extLst>
              <a:ext uri="{FF2B5EF4-FFF2-40B4-BE49-F238E27FC236}">
                <a16:creationId xmlns:a16="http://schemas.microsoft.com/office/drawing/2014/main" id="{BA0425D5-8464-3F4D-B48E-47C6F178EF7B}"/>
              </a:ext>
            </a:extLst>
          </p:cNvPr>
          <p:cNvCxnSpPr>
            <a:cxnSpLocks/>
          </p:cNvCxnSpPr>
          <p:nvPr/>
        </p:nvCxnSpPr>
        <p:spPr>
          <a:xfrm>
            <a:off x="7501298" y="1965960"/>
            <a:ext cx="0" cy="2300586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F334A499-4D9F-FB40-BAC6-2C0E9A6EAF22}"/>
              </a:ext>
            </a:extLst>
          </p:cNvPr>
          <p:cNvSpPr/>
          <p:nvPr/>
        </p:nvSpPr>
        <p:spPr>
          <a:xfrm>
            <a:off x="2948513" y="2634373"/>
            <a:ext cx="2277875" cy="794627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  <a:effectLst>
            <a:reflection endPos="0" dist="50800" dir="5400000" sy="-100000" algn="bl" rotWithShape="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dirty="0">
                <a:latin typeface="Yu Gothic UI" panose="020B0500000000000000" pitchFamily="34" charset="-128"/>
                <a:ea typeface="Yu Gothic UI" panose="020B0500000000000000" pitchFamily="34" charset="-128"/>
              </a:rPr>
              <a:t>Latent space z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89ACA1BC-70B8-124D-9AA5-416D219E25DE}"/>
              </a:ext>
            </a:extLst>
          </p:cNvPr>
          <p:cNvSpPr/>
          <p:nvPr/>
        </p:nvSpPr>
        <p:spPr>
          <a:xfrm>
            <a:off x="6365326" y="2634372"/>
            <a:ext cx="2277875" cy="794627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  <a:effectLst>
            <a:reflection endPos="0" dist="50800" dir="5400000" sy="-100000" algn="bl" rotWithShape="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dirty="0">
                <a:latin typeface="Yu Gothic UI" panose="020B0500000000000000" pitchFamily="34" charset="-128"/>
                <a:ea typeface="Yu Gothic UI" panose="020B0500000000000000" pitchFamily="34" charset="-128"/>
              </a:rPr>
              <a:t>LSTM hidden state</a:t>
            </a:r>
          </a:p>
        </p:txBody>
      </p:sp>
    </p:spTree>
    <p:extLst>
      <p:ext uri="{BB962C8B-B14F-4D97-AF65-F5344CB8AC3E}">
        <p14:creationId xmlns:p14="http://schemas.microsoft.com/office/powerpoint/2010/main" val="42154957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2410</TotalTime>
  <Words>95</Words>
  <Application>Microsoft Macintosh PowerPoint</Application>
  <PresentationFormat>Widescreen</PresentationFormat>
  <Paragraphs>42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10" baseType="lpstr">
      <vt:lpstr>Yu Gothic UI</vt:lpstr>
      <vt:lpstr>Arial</vt:lpstr>
      <vt:lpstr>Calibri</vt:lpstr>
      <vt:lpstr>Calibri Light</vt:lpstr>
      <vt:lpstr>Cambria Math</vt:lpstr>
      <vt:lpstr>Ubuntu Mono derivative Powerlin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Adam Green</dc:creator>
  <cp:lastModifiedBy>Adam Green</cp:lastModifiedBy>
  <cp:revision>21</cp:revision>
  <dcterms:created xsi:type="dcterms:W3CDTF">2020-01-08T06:19:05Z</dcterms:created>
  <dcterms:modified xsi:type="dcterms:W3CDTF">2020-01-23T22:44:19Z</dcterms:modified>
</cp:coreProperties>
</file>